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8.jpg" ContentType="image/gif"/>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6" r:id="rId3"/>
    <p:sldId id="287" r:id="rId4"/>
    <p:sldId id="288" r:id="rId5"/>
    <p:sldId id="289" r:id="rId6"/>
    <p:sldId id="290" r:id="rId7"/>
    <p:sldId id="291" r:id="rId8"/>
    <p:sldId id="292" r:id="rId9"/>
    <p:sldId id="293" r:id="rId10"/>
    <p:sldId id="294" r:id="rId11"/>
    <p:sldId id="272" r:id="rId12"/>
    <p:sldId id="281" r:id="rId13"/>
    <p:sldId id="295" r:id="rId14"/>
    <p:sldId id="302" r:id="rId15"/>
    <p:sldId id="296" r:id="rId16"/>
    <p:sldId id="297" r:id="rId17"/>
    <p:sldId id="263" r:id="rId18"/>
    <p:sldId id="260" r:id="rId19"/>
    <p:sldId id="298" r:id="rId20"/>
    <p:sldId id="280" r:id="rId21"/>
    <p:sldId id="299" r:id="rId22"/>
    <p:sldId id="300" r:id="rId23"/>
    <p:sldId id="265" r:id="rId24"/>
    <p:sldId id="282" r:id="rId25"/>
    <p:sldId id="301" r:id="rId26"/>
    <p:sldId id="305" r:id="rId27"/>
    <p:sldId id="303" r:id="rId28"/>
    <p:sldId id="304" r:id="rId29"/>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120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C91791EC-0032-4563-9321-DC723151624A}" type="datetimeFigureOut">
              <a:rPr lang="tr-TR" smtClean="0"/>
              <a:t>03.04.2017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892E0D3-40A6-4ED1-82B6-3F92FA74E4D2}" type="slidenum">
              <a:rPr lang="tr-TR" smtClean="0"/>
              <a:t>‹#›</a:t>
            </a:fld>
            <a:endParaRPr lang="tr-TR"/>
          </a:p>
        </p:txBody>
      </p:sp>
    </p:spTree>
    <p:extLst>
      <p:ext uri="{BB962C8B-B14F-4D97-AF65-F5344CB8AC3E}">
        <p14:creationId xmlns:p14="http://schemas.microsoft.com/office/powerpoint/2010/main" val="4075263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C91791EC-0032-4563-9321-DC723151624A}" type="datetimeFigureOut">
              <a:rPr lang="tr-TR" smtClean="0"/>
              <a:t>03.04.2017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892E0D3-40A6-4ED1-82B6-3F92FA74E4D2}" type="slidenum">
              <a:rPr lang="tr-TR" smtClean="0"/>
              <a:t>‹#›</a:t>
            </a:fld>
            <a:endParaRPr lang="tr-TR"/>
          </a:p>
        </p:txBody>
      </p:sp>
    </p:spTree>
    <p:extLst>
      <p:ext uri="{BB962C8B-B14F-4D97-AF65-F5344CB8AC3E}">
        <p14:creationId xmlns:p14="http://schemas.microsoft.com/office/powerpoint/2010/main" val="1377681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C91791EC-0032-4563-9321-DC723151624A}" type="datetimeFigureOut">
              <a:rPr lang="tr-TR" smtClean="0"/>
              <a:t>03.04.2017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892E0D3-40A6-4ED1-82B6-3F92FA74E4D2}" type="slidenum">
              <a:rPr lang="tr-TR" smtClean="0"/>
              <a:t>‹#›</a:t>
            </a:fld>
            <a:endParaRPr lang="tr-TR"/>
          </a:p>
        </p:txBody>
      </p:sp>
    </p:spTree>
    <p:extLst>
      <p:ext uri="{BB962C8B-B14F-4D97-AF65-F5344CB8AC3E}">
        <p14:creationId xmlns:p14="http://schemas.microsoft.com/office/powerpoint/2010/main" val="2627682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C91791EC-0032-4563-9321-DC723151624A}" type="datetimeFigureOut">
              <a:rPr lang="tr-TR" smtClean="0"/>
              <a:t>03.04.2017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892E0D3-40A6-4ED1-82B6-3F92FA74E4D2}" type="slidenum">
              <a:rPr lang="tr-TR" smtClean="0"/>
              <a:t>‹#›</a:t>
            </a:fld>
            <a:endParaRPr lang="tr-TR"/>
          </a:p>
        </p:txBody>
      </p:sp>
    </p:spTree>
    <p:extLst>
      <p:ext uri="{BB962C8B-B14F-4D97-AF65-F5344CB8AC3E}">
        <p14:creationId xmlns:p14="http://schemas.microsoft.com/office/powerpoint/2010/main" val="3539074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C91791EC-0032-4563-9321-DC723151624A}" type="datetimeFigureOut">
              <a:rPr lang="tr-TR" smtClean="0"/>
              <a:t>03.04.2017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892E0D3-40A6-4ED1-82B6-3F92FA74E4D2}" type="slidenum">
              <a:rPr lang="tr-TR" smtClean="0"/>
              <a:t>‹#›</a:t>
            </a:fld>
            <a:endParaRPr lang="tr-TR"/>
          </a:p>
        </p:txBody>
      </p:sp>
    </p:spTree>
    <p:extLst>
      <p:ext uri="{BB962C8B-B14F-4D97-AF65-F5344CB8AC3E}">
        <p14:creationId xmlns:p14="http://schemas.microsoft.com/office/powerpoint/2010/main" val="1828898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C91791EC-0032-4563-9321-DC723151624A}" type="datetimeFigureOut">
              <a:rPr lang="tr-TR" smtClean="0"/>
              <a:t>03.04.2017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892E0D3-40A6-4ED1-82B6-3F92FA74E4D2}" type="slidenum">
              <a:rPr lang="tr-TR" smtClean="0"/>
              <a:t>‹#›</a:t>
            </a:fld>
            <a:endParaRPr lang="tr-TR"/>
          </a:p>
        </p:txBody>
      </p:sp>
    </p:spTree>
    <p:extLst>
      <p:ext uri="{BB962C8B-B14F-4D97-AF65-F5344CB8AC3E}">
        <p14:creationId xmlns:p14="http://schemas.microsoft.com/office/powerpoint/2010/main" val="3509632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C91791EC-0032-4563-9321-DC723151624A}" type="datetimeFigureOut">
              <a:rPr lang="tr-TR" smtClean="0"/>
              <a:t>03.04.2017</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2892E0D3-40A6-4ED1-82B6-3F92FA74E4D2}" type="slidenum">
              <a:rPr lang="tr-TR" smtClean="0"/>
              <a:t>‹#›</a:t>
            </a:fld>
            <a:endParaRPr lang="tr-TR"/>
          </a:p>
        </p:txBody>
      </p:sp>
    </p:spTree>
    <p:extLst>
      <p:ext uri="{BB962C8B-B14F-4D97-AF65-F5344CB8AC3E}">
        <p14:creationId xmlns:p14="http://schemas.microsoft.com/office/powerpoint/2010/main" val="57295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C91791EC-0032-4563-9321-DC723151624A}" type="datetimeFigureOut">
              <a:rPr lang="tr-TR" smtClean="0"/>
              <a:t>03.04.2017</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2892E0D3-40A6-4ED1-82B6-3F92FA74E4D2}" type="slidenum">
              <a:rPr lang="tr-TR" smtClean="0"/>
              <a:t>‹#›</a:t>
            </a:fld>
            <a:endParaRPr lang="tr-TR"/>
          </a:p>
        </p:txBody>
      </p:sp>
    </p:spTree>
    <p:extLst>
      <p:ext uri="{BB962C8B-B14F-4D97-AF65-F5344CB8AC3E}">
        <p14:creationId xmlns:p14="http://schemas.microsoft.com/office/powerpoint/2010/main" val="3262892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C91791EC-0032-4563-9321-DC723151624A}" type="datetimeFigureOut">
              <a:rPr lang="tr-TR" smtClean="0"/>
              <a:t>03.04.2017</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2892E0D3-40A6-4ED1-82B6-3F92FA74E4D2}" type="slidenum">
              <a:rPr lang="tr-TR" smtClean="0"/>
              <a:t>‹#›</a:t>
            </a:fld>
            <a:endParaRPr lang="tr-TR"/>
          </a:p>
        </p:txBody>
      </p:sp>
    </p:spTree>
    <p:extLst>
      <p:ext uri="{BB962C8B-B14F-4D97-AF65-F5344CB8AC3E}">
        <p14:creationId xmlns:p14="http://schemas.microsoft.com/office/powerpoint/2010/main" val="3928084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C91791EC-0032-4563-9321-DC723151624A}" type="datetimeFigureOut">
              <a:rPr lang="tr-TR" smtClean="0"/>
              <a:t>03.04.2017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892E0D3-40A6-4ED1-82B6-3F92FA74E4D2}" type="slidenum">
              <a:rPr lang="tr-TR" smtClean="0"/>
              <a:t>‹#›</a:t>
            </a:fld>
            <a:endParaRPr lang="tr-TR"/>
          </a:p>
        </p:txBody>
      </p:sp>
    </p:spTree>
    <p:extLst>
      <p:ext uri="{BB962C8B-B14F-4D97-AF65-F5344CB8AC3E}">
        <p14:creationId xmlns:p14="http://schemas.microsoft.com/office/powerpoint/2010/main" val="1856203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C91791EC-0032-4563-9321-DC723151624A}" type="datetimeFigureOut">
              <a:rPr lang="tr-TR" smtClean="0"/>
              <a:t>03.04.2017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892E0D3-40A6-4ED1-82B6-3F92FA74E4D2}" type="slidenum">
              <a:rPr lang="tr-TR" smtClean="0"/>
              <a:t>‹#›</a:t>
            </a:fld>
            <a:endParaRPr lang="tr-TR"/>
          </a:p>
        </p:txBody>
      </p:sp>
    </p:spTree>
    <p:extLst>
      <p:ext uri="{BB962C8B-B14F-4D97-AF65-F5344CB8AC3E}">
        <p14:creationId xmlns:p14="http://schemas.microsoft.com/office/powerpoint/2010/main" val="76111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1791EC-0032-4563-9321-DC723151624A}" type="datetimeFigureOut">
              <a:rPr lang="tr-TR" smtClean="0"/>
              <a:t>03.04.2017</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92E0D3-40A6-4ED1-82B6-3F92FA74E4D2}" type="slidenum">
              <a:rPr lang="tr-TR" smtClean="0"/>
              <a:t>‹#›</a:t>
            </a:fld>
            <a:endParaRPr lang="tr-TR"/>
          </a:p>
        </p:txBody>
      </p:sp>
    </p:spTree>
    <p:extLst>
      <p:ext uri="{BB962C8B-B14F-4D97-AF65-F5344CB8AC3E}">
        <p14:creationId xmlns:p14="http://schemas.microsoft.com/office/powerpoint/2010/main" val="1013967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sosh.com/" TargetMode="External"/><Relationship Id="rId2" Type="http://schemas.openxmlformats.org/officeDocument/2006/relationships/hyperlink" Target="http://www.goexploredc.com/" TargetMode="Externa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8905" y="645974"/>
            <a:ext cx="7499479" cy="5480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Başlık 1"/>
          <p:cNvSpPr>
            <a:spLocks noGrp="1"/>
          </p:cNvSpPr>
          <p:nvPr>
            <p:ph type="title"/>
          </p:nvPr>
        </p:nvSpPr>
        <p:spPr>
          <a:xfrm>
            <a:off x="467544" y="764704"/>
            <a:ext cx="8219256" cy="4536504"/>
          </a:xfrm>
        </p:spPr>
        <p:txBody>
          <a:bodyPr>
            <a:normAutofit/>
          </a:bodyPr>
          <a:lstStyle/>
          <a:p>
            <a:r>
              <a:rPr lang="tr-TR" dirty="0" smtClean="0"/>
              <a:t/>
            </a:r>
            <a:br>
              <a:rPr lang="tr-TR" dirty="0" smtClean="0"/>
            </a:br>
            <a:r>
              <a:rPr lang="tr-TR" dirty="0" smtClean="0"/>
              <a:t/>
            </a:r>
            <a:br>
              <a:rPr lang="tr-TR" dirty="0" smtClean="0"/>
            </a:br>
            <a:r>
              <a:rPr lang="tr-TR" dirty="0" smtClean="0">
                <a:solidFill>
                  <a:srgbClr val="FFFF00"/>
                </a:solidFill>
              </a:rPr>
              <a:t>NEDEN</a:t>
            </a:r>
            <a:br>
              <a:rPr lang="tr-TR" dirty="0" smtClean="0">
                <a:solidFill>
                  <a:srgbClr val="FFFF00"/>
                </a:solidFill>
              </a:rPr>
            </a:br>
            <a:r>
              <a:rPr lang="tr-TR" dirty="0" smtClean="0">
                <a:solidFill>
                  <a:srgbClr val="FFFF00"/>
                </a:solidFill>
              </a:rPr>
              <a:t>WASHINGTON DC</a:t>
            </a:r>
            <a:endParaRPr lang="tr-TR" dirty="0">
              <a:solidFill>
                <a:srgbClr val="FFFF00"/>
              </a:solidFill>
            </a:endParaRPr>
          </a:p>
        </p:txBody>
      </p:sp>
    </p:spTree>
    <p:extLst>
      <p:ext uri="{BB962C8B-B14F-4D97-AF65-F5344CB8AC3E}">
        <p14:creationId xmlns:p14="http://schemas.microsoft.com/office/powerpoint/2010/main" val="37671956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32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Başlık 1"/>
          <p:cNvSpPr>
            <a:spLocks noGrp="1"/>
          </p:cNvSpPr>
          <p:nvPr>
            <p:ph type="title"/>
          </p:nvPr>
        </p:nvSpPr>
        <p:spPr/>
        <p:txBody>
          <a:bodyPr/>
          <a:lstStyle/>
          <a:p>
            <a:r>
              <a:rPr lang="tr-TR" dirty="0" smtClean="0">
                <a:solidFill>
                  <a:schemeClr val="tx2"/>
                </a:solidFill>
              </a:rPr>
              <a:t>Doğal Güzellikleri</a:t>
            </a:r>
            <a:endParaRPr lang="tr-TR" dirty="0">
              <a:solidFill>
                <a:schemeClr val="tx2"/>
              </a:solidFill>
            </a:endParaRPr>
          </a:p>
        </p:txBody>
      </p:sp>
    </p:spTree>
    <p:extLst>
      <p:ext uri="{BB962C8B-B14F-4D97-AF65-F5344CB8AC3E}">
        <p14:creationId xmlns:p14="http://schemas.microsoft.com/office/powerpoint/2010/main" val="34331592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5" y="476672"/>
            <a:ext cx="8586552" cy="612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Başlık 1"/>
          <p:cNvSpPr>
            <a:spLocks noGrp="1"/>
          </p:cNvSpPr>
          <p:nvPr>
            <p:ph type="title"/>
          </p:nvPr>
        </p:nvSpPr>
        <p:spPr/>
        <p:txBody>
          <a:bodyPr/>
          <a:lstStyle/>
          <a:p>
            <a:r>
              <a:rPr lang="tr-TR" dirty="0" smtClean="0">
                <a:solidFill>
                  <a:schemeClr val="tx2"/>
                </a:solidFill>
              </a:rPr>
              <a:t>Doğal Güzellikleri</a:t>
            </a:r>
            <a:endParaRPr lang="tr-TR" dirty="0">
              <a:solidFill>
                <a:schemeClr val="tx2"/>
              </a:solidFill>
            </a:endParaRPr>
          </a:p>
        </p:txBody>
      </p:sp>
    </p:spTree>
    <p:extLst>
      <p:ext uri="{BB962C8B-B14F-4D97-AF65-F5344CB8AC3E}">
        <p14:creationId xmlns:p14="http://schemas.microsoft.com/office/powerpoint/2010/main" val="41388919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908720"/>
            <a:ext cx="8676040"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Başlık 1"/>
          <p:cNvSpPr>
            <a:spLocks noGrp="1"/>
          </p:cNvSpPr>
          <p:nvPr>
            <p:ph type="title"/>
          </p:nvPr>
        </p:nvSpPr>
        <p:spPr>
          <a:xfrm>
            <a:off x="539552" y="404664"/>
            <a:ext cx="8229600" cy="576064"/>
          </a:xfrm>
        </p:spPr>
        <p:txBody>
          <a:bodyPr>
            <a:normAutofit fontScale="90000"/>
          </a:bodyPr>
          <a:lstStyle/>
          <a:p>
            <a:r>
              <a:rPr lang="tr-TR" dirty="0">
                <a:solidFill>
                  <a:schemeClr val="tx2"/>
                </a:solidFill>
              </a:rPr>
              <a:t>Doğal Güzellikleri</a:t>
            </a:r>
            <a:endParaRPr lang="tr-TR" dirty="0"/>
          </a:p>
        </p:txBody>
      </p:sp>
    </p:spTree>
    <p:extLst>
      <p:ext uri="{BB962C8B-B14F-4D97-AF65-F5344CB8AC3E}">
        <p14:creationId xmlns:p14="http://schemas.microsoft.com/office/powerpoint/2010/main" val="15716927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39552" y="274638"/>
            <a:ext cx="8147248" cy="706090"/>
          </a:xfrm>
        </p:spPr>
        <p:txBody>
          <a:bodyPr>
            <a:normAutofit fontScale="90000"/>
          </a:bodyPr>
          <a:lstStyle/>
          <a:p>
            <a:r>
              <a:rPr lang="tr-TR" dirty="0">
                <a:solidFill>
                  <a:schemeClr val="tx2"/>
                </a:solidFill>
              </a:rPr>
              <a:t>Doğal Güzellikleri</a:t>
            </a:r>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980728"/>
            <a:ext cx="7620000" cy="5600700"/>
          </a:xfrm>
          <a:prstGeom prst="rect">
            <a:avLst/>
          </a:prstGeom>
        </p:spPr>
      </p:pic>
    </p:spTree>
    <p:extLst>
      <p:ext uri="{BB962C8B-B14F-4D97-AF65-F5344CB8AC3E}">
        <p14:creationId xmlns:p14="http://schemas.microsoft.com/office/powerpoint/2010/main" val="21393436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Doğal Güzellikleri</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340768"/>
            <a:ext cx="8229600"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3619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778098"/>
          </a:xfrm>
        </p:spPr>
        <p:txBody>
          <a:bodyPr/>
          <a:lstStyle/>
          <a:p>
            <a:r>
              <a:rPr lang="tr-TR" dirty="0">
                <a:solidFill>
                  <a:schemeClr val="tx2"/>
                </a:solidFill>
              </a:rPr>
              <a:t>Doğal Güzellikleri</a:t>
            </a:r>
            <a:endParaRPr lang="tr-TR"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1212870"/>
            <a:ext cx="3456384" cy="2588448"/>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4146" y="1212870"/>
            <a:ext cx="3870576" cy="2588448"/>
          </a:xfrm>
          <a:prstGeom prst="rect">
            <a:avLst/>
          </a:prstGeom>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8569" y="3907621"/>
            <a:ext cx="5131257" cy="2565629"/>
          </a:xfrm>
          <a:prstGeom prst="rect">
            <a:avLst/>
          </a:prstGeom>
        </p:spPr>
      </p:pic>
      <p:sp>
        <p:nvSpPr>
          <p:cNvPr id="8" name="Metin kutusu 7"/>
          <p:cNvSpPr txBox="1"/>
          <p:nvPr/>
        </p:nvSpPr>
        <p:spPr>
          <a:xfrm>
            <a:off x="6876256" y="4365104"/>
            <a:ext cx="2016224" cy="646331"/>
          </a:xfrm>
          <a:prstGeom prst="rect">
            <a:avLst/>
          </a:prstGeom>
          <a:noFill/>
        </p:spPr>
        <p:txBody>
          <a:bodyPr wrap="square" rtlCol="0">
            <a:spAutoFit/>
          </a:bodyPr>
          <a:lstStyle/>
          <a:p>
            <a:r>
              <a:rPr lang="tr-TR" i="1" dirty="0" err="1" smtClean="0">
                <a:solidFill>
                  <a:srgbClr val="C00000"/>
                </a:solidFill>
              </a:rPr>
              <a:t>Potomac</a:t>
            </a:r>
            <a:r>
              <a:rPr lang="tr-TR" i="1" dirty="0">
                <a:solidFill>
                  <a:srgbClr val="C00000"/>
                </a:solidFill>
              </a:rPr>
              <a:t> </a:t>
            </a:r>
            <a:r>
              <a:rPr lang="tr-TR" i="1" dirty="0" smtClean="0">
                <a:solidFill>
                  <a:srgbClr val="C00000"/>
                </a:solidFill>
              </a:rPr>
              <a:t>Nehrinde </a:t>
            </a:r>
            <a:r>
              <a:rPr lang="tr-TR" i="1" dirty="0" err="1" smtClean="0">
                <a:solidFill>
                  <a:srgbClr val="C00000"/>
                </a:solidFill>
              </a:rPr>
              <a:t>Kayaking</a:t>
            </a:r>
            <a:endParaRPr lang="tr-TR" i="1" dirty="0">
              <a:solidFill>
                <a:srgbClr val="C00000"/>
              </a:solidFill>
            </a:endParaRPr>
          </a:p>
        </p:txBody>
      </p:sp>
    </p:spTree>
    <p:extLst>
      <p:ext uri="{BB962C8B-B14F-4D97-AF65-F5344CB8AC3E}">
        <p14:creationId xmlns:p14="http://schemas.microsoft.com/office/powerpoint/2010/main" val="31095902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solidFill>
                  <a:schemeClr val="tx2"/>
                </a:solidFill>
              </a:rPr>
              <a:t>Turistik Yerler</a:t>
            </a:r>
            <a:endParaRPr lang="tr-T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933" y="1268760"/>
            <a:ext cx="8321675" cy="504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97057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332656"/>
            <a:ext cx="8409695" cy="5400600"/>
          </a:xfrm>
        </p:spPr>
      </p:pic>
      <p:sp>
        <p:nvSpPr>
          <p:cNvPr id="3" name="Metin kutusu 2"/>
          <p:cNvSpPr txBox="1"/>
          <p:nvPr/>
        </p:nvSpPr>
        <p:spPr>
          <a:xfrm>
            <a:off x="6156176" y="6093296"/>
            <a:ext cx="2520280" cy="369332"/>
          </a:xfrm>
          <a:prstGeom prst="rect">
            <a:avLst/>
          </a:prstGeom>
          <a:noFill/>
        </p:spPr>
        <p:txBody>
          <a:bodyPr wrap="square" rtlCol="0">
            <a:spAutoFit/>
          </a:bodyPr>
          <a:lstStyle/>
          <a:p>
            <a:r>
              <a:rPr lang="tr-TR" i="1" dirty="0">
                <a:solidFill>
                  <a:srgbClr val="C00000"/>
                </a:solidFill>
              </a:rPr>
              <a:t>Washington </a:t>
            </a:r>
            <a:r>
              <a:rPr lang="tr-TR" i="1" dirty="0" err="1">
                <a:solidFill>
                  <a:srgbClr val="C00000"/>
                </a:solidFill>
              </a:rPr>
              <a:t>Monument</a:t>
            </a:r>
            <a:endParaRPr lang="tr-TR" i="1" dirty="0">
              <a:solidFill>
                <a:srgbClr val="C00000"/>
              </a:solidFill>
            </a:endParaRPr>
          </a:p>
        </p:txBody>
      </p:sp>
    </p:spTree>
    <p:extLst>
      <p:ext uri="{BB962C8B-B14F-4D97-AF65-F5344CB8AC3E}">
        <p14:creationId xmlns:p14="http://schemas.microsoft.com/office/powerpoint/2010/main" val="4432278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548680"/>
            <a:ext cx="8257816" cy="4896544"/>
          </a:xfrm>
        </p:spPr>
      </p:pic>
      <p:sp>
        <p:nvSpPr>
          <p:cNvPr id="5" name="Metin kutusu 4"/>
          <p:cNvSpPr txBox="1"/>
          <p:nvPr/>
        </p:nvSpPr>
        <p:spPr>
          <a:xfrm>
            <a:off x="6372200" y="5805264"/>
            <a:ext cx="2232248" cy="369332"/>
          </a:xfrm>
          <a:prstGeom prst="rect">
            <a:avLst/>
          </a:prstGeom>
          <a:noFill/>
        </p:spPr>
        <p:txBody>
          <a:bodyPr wrap="square" rtlCol="0">
            <a:spAutoFit/>
          </a:bodyPr>
          <a:lstStyle/>
          <a:p>
            <a:pPr fontAlgn="base"/>
            <a:r>
              <a:rPr lang="tr-TR" i="1" dirty="0">
                <a:solidFill>
                  <a:srgbClr val="C00000"/>
                </a:solidFill>
              </a:rPr>
              <a:t>Jefferson </a:t>
            </a:r>
            <a:r>
              <a:rPr lang="tr-TR" i="1" dirty="0" err="1">
                <a:solidFill>
                  <a:srgbClr val="C00000"/>
                </a:solidFill>
              </a:rPr>
              <a:t>Memorial</a:t>
            </a:r>
            <a:endParaRPr lang="tr-TR" i="1" dirty="0">
              <a:solidFill>
                <a:srgbClr val="C00000"/>
              </a:solidFill>
            </a:endParaRPr>
          </a:p>
        </p:txBody>
      </p:sp>
    </p:spTree>
    <p:extLst>
      <p:ext uri="{BB962C8B-B14F-4D97-AF65-F5344CB8AC3E}">
        <p14:creationId xmlns:p14="http://schemas.microsoft.com/office/powerpoint/2010/main" val="34767176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980728"/>
            <a:ext cx="8820472" cy="4289624"/>
          </a:xfrm>
          <a:prstGeom prst="rect">
            <a:avLst/>
          </a:prstGeom>
        </p:spPr>
      </p:pic>
      <p:sp>
        <p:nvSpPr>
          <p:cNvPr id="5" name="Metin kutusu 4"/>
          <p:cNvSpPr txBox="1"/>
          <p:nvPr/>
        </p:nvSpPr>
        <p:spPr>
          <a:xfrm>
            <a:off x="6876256" y="5733256"/>
            <a:ext cx="1944216" cy="646331"/>
          </a:xfrm>
          <a:prstGeom prst="rect">
            <a:avLst/>
          </a:prstGeom>
          <a:noFill/>
        </p:spPr>
        <p:txBody>
          <a:bodyPr wrap="square" rtlCol="0">
            <a:spAutoFit/>
          </a:bodyPr>
          <a:lstStyle/>
          <a:p>
            <a:r>
              <a:rPr lang="tr-TR" i="1" dirty="0">
                <a:solidFill>
                  <a:srgbClr val="C00000"/>
                </a:solidFill>
              </a:rPr>
              <a:t>Lincoln </a:t>
            </a:r>
            <a:r>
              <a:rPr lang="tr-TR" i="1" dirty="0" err="1">
                <a:solidFill>
                  <a:srgbClr val="C00000"/>
                </a:solidFill>
              </a:rPr>
              <a:t>Memorial</a:t>
            </a:r>
            <a:endParaRPr lang="tr-TR" i="1" dirty="0">
              <a:solidFill>
                <a:srgbClr val="C00000"/>
              </a:solidFill>
            </a:endParaRPr>
          </a:p>
          <a:p>
            <a:endParaRPr lang="tr-TR" dirty="0"/>
          </a:p>
        </p:txBody>
      </p:sp>
    </p:spTree>
    <p:extLst>
      <p:ext uri="{BB962C8B-B14F-4D97-AF65-F5344CB8AC3E}">
        <p14:creationId xmlns:p14="http://schemas.microsoft.com/office/powerpoint/2010/main" val="38718637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39552" y="188640"/>
            <a:ext cx="7848872" cy="792088"/>
          </a:xfrm>
        </p:spPr>
        <p:txBody>
          <a:bodyPr>
            <a:normAutofit fontScale="90000"/>
          </a:bodyPr>
          <a:lstStyle/>
          <a:p>
            <a:pPr lvl="0"/>
            <a:r>
              <a:rPr lang="tr-TR" dirty="0">
                <a:solidFill>
                  <a:schemeClr val="accent1">
                    <a:lumMod val="75000"/>
                  </a:schemeClr>
                </a:solidFill>
              </a:rPr>
              <a:t>Temiz ve </a:t>
            </a:r>
            <a:r>
              <a:rPr lang="tr-TR" dirty="0" smtClean="0">
                <a:solidFill>
                  <a:schemeClr val="accent1">
                    <a:lumMod val="75000"/>
                  </a:schemeClr>
                </a:solidFill>
              </a:rPr>
              <a:t>Anlaşılır </a:t>
            </a:r>
            <a:r>
              <a:rPr lang="tr-TR" dirty="0">
                <a:solidFill>
                  <a:schemeClr val="accent1">
                    <a:lumMod val="75000"/>
                  </a:schemeClr>
                </a:solidFill>
              </a:rPr>
              <a:t>Amerikan </a:t>
            </a:r>
            <a:r>
              <a:rPr lang="tr-TR" dirty="0" smtClean="0">
                <a:solidFill>
                  <a:schemeClr val="accent1">
                    <a:lumMod val="75000"/>
                  </a:schemeClr>
                </a:solidFill>
              </a:rPr>
              <a:t>Aksanı</a:t>
            </a:r>
            <a:endParaRPr lang="tr-TR" dirty="0">
              <a:solidFill>
                <a:schemeClr val="accent1">
                  <a:lumMod val="75000"/>
                </a:schemeClr>
              </a:solidFill>
            </a:endParaRPr>
          </a:p>
        </p:txBody>
      </p:sp>
      <p:sp>
        <p:nvSpPr>
          <p:cNvPr id="3" name="İçerik Yer Tutucusu 2"/>
          <p:cNvSpPr>
            <a:spLocks noGrp="1"/>
          </p:cNvSpPr>
          <p:nvPr>
            <p:ph idx="1"/>
          </p:nvPr>
        </p:nvSpPr>
        <p:spPr>
          <a:xfrm>
            <a:off x="467544" y="3573016"/>
            <a:ext cx="8219256" cy="2952328"/>
          </a:xfrm>
        </p:spPr>
        <p:txBody>
          <a:bodyPr>
            <a:noAutofit/>
          </a:bodyPr>
          <a:lstStyle/>
          <a:p>
            <a:pPr marL="0" indent="0" fontAlgn="base">
              <a:lnSpc>
                <a:spcPct val="170000"/>
              </a:lnSpc>
              <a:buNone/>
            </a:pPr>
            <a:r>
              <a:rPr lang="tr-TR" sz="1400" i="1" dirty="0" smtClean="0">
                <a:latin typeface="Times New Roman" pitchFamily="18" charset="0"/>
                <a:cs typeface="Times New Roman" pitchFamily="18" charset="0"/>
              </a:rPr>
              <a:t>Amerikan </a:t>
            </a:r>
            <a:r>
              <a:rPr lang="tr-TR" sz="1400" i="1" dirty="0">
                <a:latin typeface="Times New Roman" pitchFamily="18" charset="0"/>
                <a:cs typeface="Times New Roman" pitchFamily="18" charset="0"/>
              </a:rPr>
              <a:t>İngilizcesi artık dünyada en çok tercih edilen dildir. Çünkü seminerlerden söyleşilere, çeşitli videolardan filmlere kadar İngilizcenin kullanıldığı pek çok alanda Amerikan İngilizcesinin hakimiyeti British İngilizcesinin çok önüne geçmiştir. Bununla beraber, ABD’nin her eyaletinde aynı kalitede İngilizce konuşulmamaktadır. Örneğin, özellikle Güney Amerika ülkelerinden çok fazla göç alan Miami ve California gibi güney eyaletlerde daha sert bir Amerikan aksanı ve hatta sıklıkla İspanyolca duyarsınız. New York ve New Jersey civarında ise çok hızlı ve bazı sesler yutularak konuşulduğundan İngilizceyi profesyonel bir şekilde öğrenmek gerekenden fazla zaman alabilir. Ancak Washington </a:t>
            </a:r>
            <a:r>
              <a:rPr lang="tr-TR" sz="1400" i="1" dirty="0" smtClean="0">
                <a:latin typeface="Times New Roman" pitchFamily="18" charset="0"/>
                <a:cs typeface="Times New Roman" pitchFamily="18" charset="0"/>
              </a:rPr>
              <a:t>DC. </a:t>
            </a:r>
            <a:r>
              <a:rPr lang="tr-TR" sz="1400" i="1" dirty="0">
                <a:latin typeface="Times New Roman" pitchFamily="18" charset="0"/>
                <a:cs typeface="Times New Roman" pitchFamily="18" charset="0"/>
              </a:rPr>
              <a:t>ve Virginia, kuzey ve güney eyaletlerin ortasında, çok net ve anlaşılır Amerikan aksanın hakim olduğu bölgelerdir</a:t>
            </a:r>
            <a:r>
              <a:rPr lang="tr-TR" sz="1400" i="1" dirty="0" smtClean="0">
                <a:latin typeface="Times New Roman" pitchFamily="18" charset="0"/>
                <a:cs typeface="Times New Roman" pitchFamily="18" charset="0"/>
              </a:rPr>
              <a:t>.</a:t>
            </a:r>
            <a:endParaRPr lang="tr-TR" sz="1400" i="1" dirty="0">
              <a:latin typeface="Times New Roman" pitchFamily="18" charset="0"/>
              <a:cs typeface="Times New Roman" pitchFamily="18" charset="0"/>
            </a:endParaRP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980728"/>
            <a:ext cx="5328592" cy="2409658"/>
          </a:xfrm>
          <a:prstGeom prst="rect">
            <a:avLst/>
          </a:prstGeom>
        </p:spPr>
      </p:pic>
    </p:spTree>
    <p:extLst>
      <p:ext uri="{BB962C8B-B14F-4D97-AF65-F5344CB8AC3E}">
        <p14:creationId xmlns:p14="http://schemas.microsoft.com/office/powerpoint/2010/main" val="14095473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476672"/>
            <a:ext cx="7891143"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Metin kutusu 3"/>
          <p:cNvSpPr txBox="1"/>
          <p:nvPr/>
        </p:nvSpPr>
        <p:spPr>
          <a:xfrm>
            <a:off x="6660232" y="5805264"/>
            <a:ext cx="1800200" cy="369332"/>
          </a:xfrm>
          <a:prstGeom prst="rect">
            <a:avLst/>
          </a:prstGeom>
          <a:noFill/>
        </p:spPr>
        <p:txBody>
          <a:bodyPr wrap="square" rtlCol="0">
            <a:spAutoFit/>
          </a:bodyPr>
          <a:lstStyle/>
          <a:p>
            <a:r>
              <a:rPr lang="tr-TR" i="1" dirty="0" err="1" smtClean="0">
                <a:solidFill>
                  <a:srgbClr val="C00000"/>
                </a:solidFill>
              </a:rPr>
              <a:t>Memorial</a:t>
            </a:r>
            <a:r>
              <a:rPr lang="tr-TR" i="1" dirty="0" smtClean="0">
                <a:solidFill>
                  <a:srgbClr val="C00000"/>
                </a:solidFill>
              </a:rPr>
              <a:t> Park</a:t>
            </a:r>
            <a:endParaRPr lang="tr-TR" i="1" dirty="0">
              <a:solidFill>
                <a:srgbClr val="C00000"/>
              </a:solidFill>
            </a:endParaRPr>
          </a:p>
        </p:txBody>
      </p:sp>
    </p:spTree>
    <p:extLst>
      <p:ext uri="{BB962C8B-B14F-4D97-AF65-F5344CB8AC3E}">
        <p14:creationId xmlns:p14="http://schemas.microsoft.com/office/powerpoint/2010/main" val="40558595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040" y="620688"/>
            <a:ext cx="7709400" cy="5400600"/>
          </a:xfrm>
          <a:prstGeom prst="rect">
            <a:avLst/>
          </a:prstGeom>
        </p:spPr>
      </p:pic>
      <p:sp>
        <p:nvSpPr>
          <p:cNvPr id="5" name="Metin kutusu 4"/>
          <p:cNvSpPr txBox="1"/>
          <p:nvPr/>
        </p:nvSpPr>
        <p:spPr>
          <a:xfrm>
            <a:off x="6516216" y="6237312"/>
            <a:ext cx="2232248" cy="369332"/>
          </a:xfrm>
          <a:prstGeom prst="rect">
            <a:avLst/>
          </a:prstGeom>
          <a:noFill/>
        </p:spPr>
        <p:txBody>
          <a:bodyPr wrap="square" rtlCol="0">
            <a:spAutoFit/>
          </a:bodyPr>
          <a:lstStyle/>
          <a:p>
            <a:pPr fontAlgn="base"/>
            <a:r>
              <a:rPr lang="tr-TR" i="1" dirty="0" err="1" smtClean="0">
                <a:solidFill>
                  <a:srgbClr val="C00000"/>
                </a:solidFill>
              </a:rPr>
              <a:t>Smithsonian</a:t>
            </a:r>
            <a:r>
              <a:rPr lang="tr-TR" i="1" dirty="0" smtClean="0">
                <a:solidFill>
                  <a:srgbClr val="C00000"/>
                </a:solidFill>
              </a:rPr>
              <a:t> </a:t>
            </a:r>
            <a:r>
              <a:rPr lang="tr-TR" i="1" dirty="0" err="1" smtClean="0">
                <a:solidFill>
                  <a:srgbClr val="C00000"/>
                </a:solidFill>
              </a:rPr>
              <a:t>Castle</a:t>
            </a:r>
            <a:endParaRPr lang="tr-TR" i="1" dirty="0">
              <a:solidFill>
                <a:srgbClr val="C00000"/>
              </a:solidFill>
            </a:endParaRPr>
          </a:p>
        </p:txBody>
      </p:sp>
    </p:spTree>
    <p:extLst>
      <p:ext uri="{BB962C8B-B14F-4D97-AF65-F5344CB8AC3E}">
        <p14:creationId xmlns:p14="http://schemas.microsoft.com/office/powerpoint/2010/main" val="239950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454" y="188641"/>
            <a:ext cx="8680270" cy="5760640"/>
          </a:xfrm>
          <a:prstGeom prst="rect">
            <a:avLst/>
          </a:prstGeom>
        </p:spPr>
      </p:pic>
      <p:sp>
        <p:nvSpPr>
          <p:cNvPr id="5" name="Metin kutusu 4"/>
          <p:cNvSpPr txBox="1"/>
          <p:nvPr/>
        </p:nvSpPr>
        <p:spPr>
          <a:xfrm>
            <a:off x="6660232" y="6093296"/>
            <a:ext cx="2160240" cy="646331"/>
          </a:xfrm>
          <a:prstGeom prst="rect">
            <a:avLst/>
          </a:prstGeom>
          <a:noFill/>
        </p:spPr>
        <p:txBody>
          <a:bodyPr wrap="square" rtlCol="0">
            <a:spAutoFit/>
          </a:bodyPr>
          <a:lstStyle/>
          <a:p>
            <a:pPr fontAlgn="base"/>
            <a:r>
              <a:rPr lang="tr-TR" i="1" dirty="0" err="1">
                <a:solidFill>
                  <a:srgbClr val="C00000"/>
                </a:solidFill>
              </a:rPr>
              <a:t>National</a:t>
            </a:r>
            <a:r>
              <a:rPr lang="tr-TR" i="1" dirty="0">
                <a:solidFill>
                  <a:srgbClr val="C00000"/>
                </a:solidFill>
              </a:rPr>
              <a:t> </a:t>
            </a:r>
            <a:r>
              <a:rPr lang="tr-TR" i="1" dirty="0" err="1">
                <a:solidFill>
                  <a:srgbClr val="C00000"/>
                </a:solidFill>
              </a:rPr>
              <a:t>Museum</a:t>
            </a:r>
            <a:endParaRPr lang="tr-TR" i="1" dirty="0">
              <a:solidFill>
                <a:srgbClr val="C00000"/>
              </a:solidFill>
            </a:endParaRPr>
          </a:p>
          <a:p>
            <a:pPr fontAlgn="base"/>
            <a:endParaRPr lang="tr-TR" dirty="0"/>
          </a:p>
        </p:txBody>
      </p:sp>
    </p:spTree>
    <p:extLst>
      <p:ext uri="{BB962C8B-B14F-4D97-AF65-F5344CB8AC3E}">
        <p14:creationId xmlns:p14="http://schemas.microsoft.com/office/powerpoint/2010/main" val="35506454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404664"/>
            <a:ext cx="8352928" cy="5040560"/>
          </a:xfrm>
        </p:spPr>
      </p:pic>
      <p:sp>
        <p:nvSpPr>
          <p:cNvPr id="5" name="Metin kutusu 4"/>
          <p:cNvSpPr txBox="1"/>
          <p:nvPr/>
        </p:nvSpPr>
        <p:spPr>
          <a:xfrm>
            <a:off x="6302474" y="5757724"/>
            <a:ext cx="2448272" cy="646331"/>
          </a:xfrm>
          <a:prstGeom prst="rect">
            <a:avLst/>
          </a:prstGeom>
          <a:noFill/>
        </p:spPr>
        <p:txBody>
          <a:bodyPr wrap="square" rtlCol="0">
            <a:spAutoFit/>
          </a:bodyPr>
          <a:lstStyle/>
          <a:p>
            <a:r>
              <a:rPr lang="tr-TR" i="1" dirty="0" err="1" smtClean="0">
                <a:solidFill>
                  <a:srgbClr val="C00000"/>
                </a:solidFill>
              </a:rPr>
              <a:t>National</a:t>
            </a:r>
            <a:r>
              <a:rPr lang="tr-TR" i="1" dirty="0" smtClean="0">
                <a:solidFill>
                  <a:srgbClr val="C00000"/>
                </a:solidFill>
              </a:rPr>
              <a:t> </a:t>
            </a:r>
            <a:r>
              <a:rPr lang="tr-TR" i="1" dirty="0" err="1" smtClean="0">
                <a:solidFill>
                  <a:srgbClr val="C00000"/>
                </a:solidFill>
              </a:rPr>
              <a:t>Cathedral</a:t>
            </a:r>
            <a:endParaRPr lang="tr-TR" i="1" dirty="0">
              <a:solidFill>
                <a:srgbClr val="C00000"/>
              </a:solidFill>
            </a:endParaRPr>
          </a:p>
          <a:p>
            <a:endParaRPr lang="tr-TR" dirty="0"/>
          </a:p>
        </p:txBody>
      </p:sp>
    </p:spTree>
    <p:extLst>
      <p:ext uri="{BB962C8B-B14F-4D97-AF65-F5344CB8AC3E}">
        <p14:creationId xmlns:p14="http://schemas.microsoft.com/office/powerpoint/2010/main" val="19282316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88640"/>
            <a:ext cx="8460432" cy="5904656"/>
          </a:xfrm>
          <a:prstGeom prst="rect">
            <a:avLst/>
          </a:prstGeom>
        </p:spPr>
      </p:pic>
      <p:sp>
        <p:nvSpPr>
          <p:cNvPr id="6" name="Metin kutusu 5"/>
          <p:cNvSpPr txBox="1"/>
          <p:nvPr/>
        </p:nvSpPr>
        <p:spPr>
          <a:xfrm>
            <a:off x="6729692" y="6156012"/>
            <a:ext cx="2088232" cy="369332"/>
          </a:xfrm>
          <a:prstGeom prst="rect">
            <a:avLst/>
          </a:prstGeom>
          <a:noFill/>
        </p:spPr>
        <p:txBody>
          <a:bodyPr wrap="square" rtlCol="0">
            <a:spAutoFit/>
          </a:bodyPr>
          <a:lstStyle/>
          <a:p>
            <a:r>
              <a:rPr lang="tr-TR" i="1" dirty="0">
                <a:solidFill>
                  <a:srgbClr val="C00000"/>
                </a:solidFill>
              </a:rPr>
              <a:t>Library of </a:t>
            </a:r>
            <a:r>
              <a:rPr lang="tr-TR" i="1" dirty="0" err="1" smtClean="0">
                <a:solidFill>
                  <a:srgbClr val="C00000"/>
                </a:solidFill>
              </a:rPr>
              <a:t>Congress</a:t>
            </a:r>
            <a:endParaRPr lang="tr-TR" i="1" dirty="0">
              <a:solidFill>
                <a:srgbClr val="C00000"/>
              </a:solidFill>
            </a:endParaRPr>
          </a:p>
        </p:txBody>
      </p:sp>
    </p:spTree>
    <p:extLst>
      <p:ext uri="{BB962C8B-B14F-4D97-AF65-F5344CB8AC3E}">
        <p14:creationId xmlns:p14="http://schemas.microsoft.com/office/powerpoint/2010/main" val="28837679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16632"/>
            <a:ext cx="8604448" cy="5832648"/>
          </a:xfrm>
          <a:prstGeom prst="rect">
            <a:avLst/>
          </a:prstGeom>
        </p:spPr>
      </p:pic>
      <p:sp>
        <p:nvSpPr>
          <p:cNvPr id="5" name="Metin kutusu 4"/>
          <p:cNvSpPr txBox="1"/>
          <p:nvPr/>
        </p:nvSpPr>
        <p:spPr>
          <a:xfrm>
            <a:off x="6876256" y="6093296"/>
            <a:ext cx="2051720" cy="369332"/>
          </a:xfrm>
          <a:prstGeom prst="rect">
            <a:avLst/>
          </a:prstGeom>
          <a:noFill/>
        </p:spPr>
        <p:txBody>
          <a:bodyPr wrap="square" rtlCol="0">
            <a:spAutoFit/>
          </a:bodyPr>
          <a:lstStyle/>
          <a:p>
            <a:r>
              <a:rPr lang="tr-TR" i="1" dirty="0">
                <a:solidFill>
                  <a:srgbClr val="C00000"/>
                </a:solidFill>
              </a:rPr>
              <a:t>Kennedy Center</a:t>
            </a:r>
          </a:p>
        </p:txBody>
      </p:sp>
    </p:spTree>
    <p:extLst>
      <p:ext uri="{BB962C8B-B14F-4D97-AF65-F5344CB8AC3E}">
        <p14:creationId xmlns:p14="http://schemas.microsoft.com/office/powerpoint/2010/main" val="29196970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200" dirty="0" smtClean="0"/>
              <a:t>George </a:t>
            </a:r>
            <a:r>
              <a:rPr lang="tr-TR" sz="3200" dirty="0" err="1" smtClean="0"/>
              <a:t>Washington’s</a:t>
            </a:r>
            <a:r>
              <a:rPr lang="tr-TR" sz="3200" dirty="0" smtClean="0"/>
              <a:t> </a:t>
            </a:r>
            <a:r>
              <a:rPr lang="tr-TR" sz="3200" dirty="0" err="1" smtClean="0"/>
              <a:t>Mount</a:t>
            </a:r>
            <a:r>
              <a:rPr lang="tr-TR" sz="3200" dirty="0" smtClean="0"/>
              <a:t> </a:t>
            </a:r>
            <a:r>
              <a:rPr lang="tr-TR" sz="3200" dirty="0" err="1" smtClean="0"/>
              <a:t>Vernon</a:t>
            </a:r>
            <a:endParaRPr lang="en-US" sz="3200"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75984" y="1484784"/>
            <a:ext cx="6965234" cy="4641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3251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t>Extraordinary</a:t>
            </a:r>
            <a:r>
              <a:rPr lang="tr-TR" dirty="0" smtClean="0"/>
              <a:t> </a:t>
            </a:r>
            <a:r>
              <a:rPr lang="tr-TR" dirty="0" err="1" smtClean="0"/>
              <a:t>Alexandria</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5616" y="1368947"/>
            <a:ext cx="7272808" cy="5248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169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t>Oldtown</a:t>
            </a:r>
            <a:r>
              <a:rPr lang="tr-TR" dirty="0" smtClean="0"/>
              <a:t> </a:t>
            </a:r>
            <a:r>
              <a:rPr lang="tr-TR" dirty="0" err="1" smtClean="0"/>
              <a:t>Alexandria</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81777" y="1600200"/>
            <a:ext cx="598044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5845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2074242"/>
          </a:xfrm>
        </p:spPr>
        <p:txBody>
          <a:bodyPr>
            <a:normAutofit/>
          </a:bodyPr>
          <a:lstStyle/>
          <a:p>
            <a:pPr lvl="0"/>
            <a:r>
              <a:rPr lang="tr-TR" sz="2800" dirty="0">
                <a:solidFill>
                  <a:schemeClr val="accent1">
                    <a:lumMod val="75000"/>
                  </a:schemeClr>
                </a:solidFill>
              </a:rPr>
              <a:t>Yüksek Eğitim Seviyesi ve İ</a:t>
            </a:r>
            <a:r>
              <a:rPr lang="tr-TR" sz="2800" dirty="0" smtClean="0">
                <a:solidFill>
                  <a:schemeClr val="accent1">
                    <a:lumMod val="75000"/>
                  </a:schemeClr>
                </a:solidFill>
              </a:rPr>
              <a:t>leri </a:t>
            </a:r>
            <a:r>
              <a:rPr lang="tr-TR" sz="2800" dirty="0">
                <a:solidFill>
                  <a:schemeClr val="accent1">
                    <a:lumMod val="75000"/>
                  </a:schemeClr>
                </a:solidFill>
              </a:rPr>
              <a:t>D</a:t>
            </a:r>
            <a:r>
              <a:rPr lang="tr-TR" sz="2800" dirty="0" smtClean="0">
                <a:solidFill>
                  <a:schemeClr val="accent1">
                    <a:lumMod val="75000"/>
                  </a:schemeClr>
                </a:solidFill>
              </a:rPr>
              <a:t>üzeyde </a:t>
            </a:r>
            <a:r>
              <a:rPr lang="tr-TR" sz="2800" dirty="0">
                <a:solidFill>
                  <a:schemeClr val="accent1">
                    <a:lumMod val="75000"/>
                  </a:schemeClr>
                </a:solidFill>
              </a:rPr>
              <a:t>İngilizce </a:t>
            </a:r>
            <a:r>
              <a:rPr lang="tr-TR" sz="2800" dirty="0" smtClean="0">
                <a:solidFill>
                  <a:schemeClr val="accent1">
                    <a:lumMod val="75000"/>
                  </a:schemeClr>
                </a:solidFill>
              </a:rPr>
              <a:t>Pratik</a:t>
            </a:r>
            <a:r>
              <a:rPr lang="tr-TR" dirty="0">
                <a:solidFill>
                  <a:schemeClr val="accent1">
                    <a:lumMod val="75000"/>
                  </a:schemeClr>
                </a:solidFill>
              </a:rPr>
              <a:t/>
            </a:r>
            <a:br>
              <a:rPr lang="tr-TR" dirty="0">
                <a:solidFill>
                  <a:schemeClr val="accent1">
                    <a:lumMod val="75000"/>
                  </a:schemeClr>
                </a:solidFill>
              </a:rPr>
            </a:br>
            <a:endParaRPr lang="tr-TR" dirty="0">
              <a:solidFill>
                <a:schemeClr val="accent1">
                  <a:lumMod val="75000"/>
                </a:schemeClr>
              </a:solidFill>
            </a:endParaRPr>
          </a:p>
        </p:txBody>
      </p:sp>
      <p:sp>
        <p:nvSpPr>
          <p:cNvPr id="3" name="İçerik Yer Tutucusu 2"/>
          <p:cNvSpPr>
            <a:spLocks noGrp="1"/>
          </p:cNvSpPr>
          <p:nvPr>
            <p:ph idx="1"/>
          </p:nvPr>
        </p:nvSpPr>
        <p:spPr>
          <a:xfrm>
            <a:off x="457200" y="4509120"/>
            <a:ext cx="8229600" cy="2088232"/>
          </a:xfrm>
        </p:spPr>
        <p:txBody>
          <a:bodyPr>
            <a:normAutofit fontScale="40000" lnSpcReduction="20000"/>
          </a:bodyPr>
          <a:lstStyle/>
          <a:p>
            <a:pPr fontAlgn="base"/>
            <a:endParaRPr lang="tr-TR" sz="1400" i="1" dirty="0" smtClean="0">
              <a:latin typeface="Times New Roman" pitchFamily="18" charset="0"/>
              <a:cs typeface="Times New Roman" pitchFamily="18" charset="0"/>
            </a:endParaRPr>
          </a:p>
          <a:p>
            <a:pPr fontAlgn="base"/>
            <a:endParaRPr lang="tr-TR" sz="1400" i="1" dirty="0">
              <a:latin typeface="Times New Roman" pitchFamily="18" charset="0"/>
              <a:cs typeface="Times New Roman" pitchFamily="18" charset="0"/>
            </a:endParaRPr>
          </a:p>
          <a:p>
            <a:pPr marL="0" indent="0" fontAlgn="base">
              <a:lnSpc>
                <a:spcPct val="170000"/>
              </a:lnSpc>
              <a:buNone/>
            </a:pPr>
            <a:r>
              <a:rPr lang="tr-TR" sz="3500" i="1" dirty="0" smtClean="0">
                <a:latin typeface="Times New Roman" pitchFamily="18" charset="0"/>
                <a:cs typeface="Times New Roman" pitchFamily="18" charset="0"/>
              </a:rPr>
              <a:t>Washington </a:t>
            </a:r>
            <a:r>
              <a:rPr lang="tr-TR" sz="3500" i="1" dirty="0">
                <a:latin typeface="Times New Roman" pitchFamily="18" charset="0"/>
                <a:cs typeface="Times New Roman" pitchFamily="18" charset="0"/>
              </a:rPr>
              <a:t>DC, başkent olduğu için çok sayıda üst düzey bürokratları ve eğitim seviyesi yüksek devlet çalışanlarını barındırır. Hatta sabahları ve akşam iş dönüşü saatlerinde özellikle DC-Pentagon-</a:t>
            </a:r>
            <a:r>
              <a:rPr lang="tr-TR" sz="3500" i="1" dirty="0" err="1">
                <a:latin typeface="Times New Roman" pitchFamily="18" charset="0"/>
                <a:cs typeface="Times New Roman" pitchFamily="18" charset="0"/>
              </a:rPr>
              <a:t>Arlington</a:t>
            </a:r>
            <a:r>
              <a:rPr lang="tr-TR" sz="3500" i="1" dirty="0">
                <a:latin typeface="Times New Roman" pitchFamily="18" charset="0"/>
                <a:cs typeface="Times New Roman" pitchFamily="18" charset="0"/>
              </a:rPr>
              <a:t> hatlarındaki metroda ve öğlen saatlerinde </a:t>
            </a:r>
            <a:r>
              <a:rPr lang="tr-TR" sz="3500" i="1" dirty="0" err="1">
                <a:latin typeface="Times New Roman" pitchFamily="18" charset="0"/>
                <a:cs typeface="Times New Roman" pitchFamily="18" charset="0"/>
              </a:rPr>
              <a:t>restaurant</a:t>
            </a:r>
            <a:r>
              <a:rPr lang="tr-TR" sz="3500" i="1" dirty="0">
                <a:latin typeface="Times New Roman" pitchFamily="18" charset="0"/>
                <a:cs typeface="Times New Roman" pitchFamily="18" charset="0"/>
              </a:rPr>
              <a:t> ve </a:t>
            </a:r>
            <a:r>
              <a:rPr lang="tr-TR" sz="3500" i="1" dirty="0" err="1">
                <a:latin typeface="Times New Roman" pitchFamily="18" charset="0"/>
                <a:cs typeface="Times New Roman" pitchFamily="18" charset="0"/>
              </a:rPr>
              <a:t>cafelerde</a:t>
            </a:r>
            <a:r>
              <a:rPr lang="tr-TR" sz="3500" i="1" dirty="0">
                <a:latin typeface="Times New Roman" pitchFamily="18" charset="0"/>
                <a:cs typeface="Times New Roman" pitchFamily="18" charset="0"/>
              </a:rPr>
              <a:t> bu sınıf insanlarla çok karşılaşırsınız. Bunun sonucu olarak, </a:t>
            </a:r>
            <a:r>
              <a:rPr lang="tr-TR" sz="3500" i="1" dirty="0" err="1">
                <a:latin typeface="Times New Roman" pitchFamily="18" charset="0"/>
                <a:cs typeface="Times New Roman" pitchFamily="18" charset="0"/>
              </a:rPr>
              <a:t>ingilizce</a:t>
            </a:r>
            <a:r>
              <a:rPr lang="tr-TR" sz="3500" i="1" dirty="0">
                <a:latin typeface="Times New Roman" pitchFamily="18" charset="0"/>
                <a:cs typeface="Times New Roman" pitchFamily="18" charset="0"/>
              </a:rPr>
              <a:t> sizin </a:t>
            </a:r>
            <a:r>
              <a:rPr lang="tr-TR" sz="3500" i="1">
                <a:latin typeface="Times New Roman" pitchFamily="18" charset="0"/>
                <a:cs typeface="Times New Roman" pitchFamily="18" charset="0"/>
              </a:rPr>
              <a:t>için </a:t>
            </a:r>
            <a:r>
              <a:rPr lang="tr-TR" sz="3500" i="1" smtClean="0">
                <a:latin typeface="Times New Roman" pitchFamily="18" charset="0"/>
                <a:cs typeface="Times New Roman" pitchFamily="18" charset="0"/>
              </a:rPr>
              <a:t>sadece </a:t>
            </a:r>
            <a:r>
              <a:rPr lang="tr-TR" sz="3500" i="1" dirty="0">
                <a:latin typeface="Times New Roman" pitchFamily="18" charset="0"/>
                <a:cs typeface="Times New Roman" pitchFamily="18" charset="0"/>
              </a:rPr>
              <a:t>sokak dili olarak kalmaz ve </a:t>
            </a:r>
            <a:r>
              <a:rPr lang="tr-TR" sz="3500" i="1" dirty="0" err="1">
                <a:latin typeface="Times New Roman" pitchFamily="18" charset="0"/>
                <a:cs typeface="Times New Roman" pitchFamily="18" charset="0"/>
              </a:rPr>
              <a:t>ingilizce</a:t>
            </a:r>
            <a:r>
              <a:rPr lang="tr-TR" sz="3500" i="1" dirty="0">
                <a:latin typeface="Times New Roman" pitchFamily="18" charset="0"/>
                <a:cs typeface="Times New Roman" pitchFamily="18" charset="0"/>
              </a:rPr>
              <a:t> derslerinizde öğrendiğiniz </a:t>
            </a:r>
            <a:r>
              <a:rPr lang="tr-TR" sz="3500" i="1" dirty="0" err="1" smtClean="0">
                <a:latin typeface="Times New Roman" pitchFamily="18" charset="0"/>
                <a:cs typeface="Times New Roman" pitchFamily="18" charset="0"/>
              </a:rPr>
              <a:t>advance</a:t>
            </a:r>
            <a:r>
              <a:rPr lang="tr-TR" sz="3500" i="1" dirty="0" smtClean="0">
                <a:latin typeface="Times New Roman" pitchFamily="18" charset="0"/>
                <a:cs typeface="Times New Roman" pitchFamily="18" charset="0"/>
              </a:rPr>
              <a:t> </a:t>
            </a:r>
            <a:r>
              <a:rPr lang="tr-TR" sz="3500" i="1" dirty="0" err="1" smtClean="0">
                <a:latin typeface="Times New Roman" pitchFamily="18" charset="0"/>
                <a:cs typeface="Times New Roman" pitchFamily="18" charset="0"/>
              </a:rPr>
              <a:t>level</a:t>
            </a:r>
            <a:r>
              <a:rPr lang="tr-TR" sz="3500" i="1" dirty="0" smtClean="0">
                <a:latin typeface="Times New Roman" pitchFamily="18" charset="0"/>
                <a:cs typeface="Times New Roman" pitchFamily="18" charset="0"/>
              </a:rPr>
              <a:t> </a:t>
            </a:r>
            <a:r>
              <a:rPr lang="tr-TR" sz="3500" i="1" dirty="0">
                <a:latin typeface="Times New Roman" pitchFamily="18" charset="0"/>
                <a:cs typeface="Times New Roman" pitchFamily="18" charset="0"/>
              </a:rPr>
              <a:t>gramer yapılarının da ne şekilde kullanıldığına tanıklık edersiniz</a:t>
            </a:r>
            <a:r>
              <a:rPr lang="tr-TR" sz="3500" i="1" dirty="0" smtClean="0">
                <a:latin typeface="Times New Roman" pitchFamily="18" charset="0"/>
                <a:cs typeface="Times New Roman" pitchFamily="18" charset="0"/>
              </a:rPr>
              <a:t>.</a:t>
            </a:r>
            <a:endParaRPr lang="tr-TR" sz="3500" i="1" dirty="0">
              <a:latin typeface="Times New Roman" pitchFamily="18" charset="0"/>
              <a:cs typeface="Times New Roman" pitchFamily="18" charset="0"/>
            </a:endParaRP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484784"/>
            <a:ext cx="7543750" cy="2806129"/>
          </a:xfrm>
          <a:prstGeom prst="rect">
            <a:avLst/>
          </a:prstGeom>
        </p:spPr>
      </p:pic>
    </p:spTree>
    <p:extLst>
      <p:ext uri="{BB962C8B-B14F-4D97-AF65-F5344CB8AC3E}">
        <p14:creationId xmlns:p14="http://schemas.microsoft.com/office/powerpoint/2010/main" val="15775694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850106"/>
          </a:xfrm>
        </p:spPr>
        <p:txBody>
          <a:bodyPr/>
          <a:lstStyle/>
          <a:p>
            <a:r>
              <a:rPr lang="tr-TR" dirty="0" smtClean="0">
                <a:solidFill>
                  <a:schemeClr val="tx2"/>
                </a:solidFill>
              </a:rPr>
              <a:t>Üniversiteler</a:t>
            </a:r>
            <a:endParaRPr lang="tr-TR" dirty="0">
              <a:solidFill>
                <a:schemeClr val="tx2"/>
              </a:solidFill>
            </a:endParaRP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4" y="1196752"/>
            <a:ext cx="7344816" cy="3873712"/>
          </a:xfrm>
        </p:spPr>
      </p:pic>
      <p:sp>
        <p:nvSpPr>
          <p:cNvPr id="5" name="Metin kutusu 4"/>
          <p:cNvSpPr txBox="1"/>
          <p:nvPr/>
        </p:nvSpPr>
        <p:spPr>
          <a:xfrm>
            <a:off x="683568" y="5373216"/>
            <a:ext cx="7488832" cy="923330"/>
          </a:xfrm>
          <a:prstGeom prst="rect">
            <a:avLst/>
          </a:prstGeom>
          <a:noFill/>
        </p:spPr>
        <p:txBody>
          <a:bodyPr wrap="square" rtlCol="0">
            <a:spAutoFit/>
          </a:bodyPr>
          <a:lstStyle/>
          <a:p>
            <a:pPr fontAlgn="base"/>
            <a:r>
              <a:rPr lang="tr-TR" dirty="0" smtClean="0"/>
              <a:t>Georgetown</a:t>
            </a:r>
            <a:r>
              <a:rPr lang="tr-TR" dirty="0"/>
              <a:t>, George Washington gibi dünyanın en iyi üniversiteleri de Washington </a:t>
            </a:r>
            <a:r>
              <a:rPr lang="tr-TR" dirty="0" err="1"/>
              <a:t>DC.’dedir</a:t>
            </a:r>
            <a:r>
              <a:rPr lang="tr-TR" dirty="0"/>
              <a:t>.</a:t>
            </a:r>
          </a:p>
          <a:p>
            <a:endParaRPr lang="tr-TR" dirty="0"/>
          </a:p>
        </p:txBody>
      </p:sp>
    </p:spTree>
    <p:extLst>
      <p:ext uri="{BB962C8B-B14F-4D97-AF65-F5344CB8AC3E}">
        <p14:creationId xmlns:p14="http://schemas.microsoft.com/office/powerpoint/2010/main" val="1908686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solidFill>
                  <a:schemeClr val="tx2"/>
                </a:solidFill>
              </a:rPr>
              <a:t>Sosyal Etkinlikler</a:t>
            </a:r>
            <a:endParaRPr lang="tr-TR" dirty="0">
              <a:solidFill>
                <a:schemeClr val="tx2"/>
              </a:solidFill>
            </a:endParaRPr>
          </a:p>
        </p:txBody>
      </p:sp>
      <p:sp>
        <p:nvSpPr>
          <p:cNvPr id="3" name="İçerik Yer Tutucusu 2"/>
          <p:cNvSpPr>
            <a:spLocks noGrp="1"/>
          </p:cNvSpPr>
          <p:nvPr>
            <p:ph idx="1"/>
          </p:nvPr>
        </p:nvSpPr>
        <p:spPr>
          <a:xfrm>
            <a:off x="457200" y="4437112"/>
            <a:ext cx="8229600" cy="1944216"/>
          </a:xfrm>
        </p:spPr>
        <p:txBody>
          <a:bodyPr>
            <a:noAutofit/>
          </a:bodyPr>
          <a:lstStyle/>
          <a:p>
            <a:pPr marL="0" indent="0" fontAlgn="base">
              <a:buNone/>
            </a:pPr>
            <a:r>
              <a:rPr lang="tr-TR" sz="1600" dirty="0"/>
              <a:t> </a:t>
            </a:r>
            <a:r>
              <a:rPr lang="tr-TR" sz="1600" dirty="0" smtClean="0"/>
              <a:t>  Dil </a:t>
            </a:r>
            <a:r>
              <a:rPr lang="tr-TR" sz="1600" dirty="0"/>
              <a:t>öğrenmede, şüphesiz ki sosyalleşmek ve dolayısıyla sürekli pratik yapıyor olmak en etkili </a:t>
            </a:r>
            <a:r>
              <a:rPr lang="tr-TR" sz="1600" dirty="0" err="1"/>
              <a:t>metotdur</a:t>
            </a:r>
            <a:r>
              <a:rPr lang="tr-TR" sz="1600" dirty="0"/>
              <a:t>. </a:t>
            </a:r>
            <a:r>
              <a:rPr lang="tr-TR" sz="1600" dirty="0" err="1"/>
              <a:t>DC’deonline</a:t>
            </a:r>
            <a:r>
              <a:rPr lang="tr-TR" sz="1600" dirty="0"/>
              <a:t> olarak bulabileceğiniz çok sayıda kulüpler ve etkinlikler olmasının </a:t>
            </a:r>
            <a:r>
              <a:rPr lang="tr-TR" sz="1600" dirty="0" err="1"/>
              <a:t>yanısıra</a:t>
            </a:r>
            <a:r>
              <a:rPr lang="tr-TR" sz="1600" dirty="0"/>
              <a:t> bunların bazıları ücretsiz olabiliyor. Yaşadığınız </a:t>
            </a:r>
            <a:r>
              <a:rPr lang="tr-TR" sz="1600" dirty="0" err="1"/>
              <a:t>county</a:t>
            </a:r>
            <a:r>
              <a:rPr lang="tr-TR" sz="1600" dirty="0"/>
              <a:t> ismiyle birlikte ‘</a:t>
            </a:r>
            <a:r>
              <a:rPr lang="tr-TR" sz="1600" dirty="0" err="1"/>
              <a:t>events</a:t>
            </a:r>
            <a:r>
              <a:rPr lang="tr-TR" sz="1600" dirty="0"/>
              <a:t>’ anahtar </a:t>
            </a:r>
            <a:r>
              <a:rPr lang="tr-TR" sz="1600" dirty="0" smtClean="0"/>
              <a:t>kelimelerini </a:t>
            </a:r>
            <a:r>
              <a:rPr lang="tr-TR" sz="1600" dirty="0"/>
              <a:t>internet arama motorlarından arattığınızda </a:t>
            </a:r>
            <a:r>
              <a:rPr lang="tr-TR" sz="1600" dirty="0" smtClean="0"/>
              <a:t>bile, </a:t>
            </a:r>
            <a:r>
              <a:rPr lang="tr-TR" sz="1600" dirty="0"/>
              <a:t>her hafta onlarca sosyal etkinliklerle karşılaşır, ilginizi çekenlere katılarak yeni insanlarla tanışıp İngilizcenizi geliştirebilirsiniz</a:t>
            </a:r>
            <a:r>
              <a:rPr lang="tr-TR" sz="1600" dirty="0" smtClean="0"/>
              <a:t>.</a:t>
            </a:r>
            <a:r>
              <a:rPr lang="tr-TR" sz="1600" u="sng" dirty="0" smtClean="0">
                <a:hlinkClick r:id="rId2"/>
              </a:rPr>
              <a:t>   </a:t>
            </a:r>
          </a:p>
          <a:p>
            <a:pPr marL="0" indent="0" fontAlgn="base">
              <a:buNone/>
            </a:pPr>
            <a:r>
              <a:rPr lang="tr-TR" sz="1600" u="sng" dirty="0" smtClean="0">
                <a:hlinkClick r:id="rId2"/>
              </a:rPr>
              <a:t>www.goexploredc.com</a:t>
            </a:r>
            <a:r>
              <a:rPr lang="tr-TR" sz="1600" dirty="0" smtClean="0"/>
              <a:t> </a:t>
            </a:r>
            <a:r>
              <a:rPr lang="tr-TR" sz="1600" dirty="0"/>
              <a:t>ve </a:t>
            </a:r>
            <a:r>
              <a:rPr lang="tr-TR" sz="1600" u="sng" dirty="0">
                <a:hlinkClick r:id="rId3"/>
              </a:rPr>
              <a:t>www.sosh.com</a:t>
            </a:r>
            <a:r>
              <a:rPr lang="tr-TR" sz="1600" dirty="0"/>
              <a:t> bunlardan bazısıdır. Ayrıca kütüphanelerin de web sitelerini takip ederseniz ilginizi çekebilecek etkinlikler ya da konferanslar bulabilirsiniz.</a:t>
            </a:r>
          </a:p>
          <a:p>
            <a:endParaRPr lang="tr-TR" sz="1600" dirty="0"/>
          </a:p>
        </p:txBody>
      </p:sp>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4" y="1556792"/>
            <a:ext cx="7593151" cy="2520280"/>
          </a:xfrm>
          <a:prstGeom prst="rect">
            <a:avLst/>
          </a:prstGeom>
        </p:spPr>
      </p:pic>
    </p:spTree>
    <p:extLst>
      <p:ext uri="{BB962C8B-B14F-4D97-AF65-F5344CB8AC3E}">
        <p14:creationId xmlns:p14="http://schemas.microsoft.com/office/powerpoint/2010/main" val="566752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994122"/>
          </a:xfrm>
        </p:spPr>
        <p:txBody>
          <a:bodyPr/>
          <a:lstStyle/>
          <a:p>
            <a:r>
              <a:rPr lang="tr-TR" dirty="0" smtClean="0">
                <a:solidFill>
                  <a:schemeClr val="tx2"/>
                </a:solidFill>
              </a:rPr>
              <a:t>Müzeler</a:t>
            </a:r>
            <a:endParaRPr lang="tr-TR" dirty="0">
              <a:solidFill>
                <a:schemeClr val="tx2"/>
              </a:solidFill>
            </a:endParaRPr>
          </a:p>
        </p:txBody>
      </p:sp>
      <p:sp>
        <p:nvSpPr>
          <p:cNvPr id="3" name="İçerik Yer Tutucusu 2"/>
          <p:cNvSpPr>
            <a:spLocks noGrp="1"/>
          </p:cNvSpPr>
          <p:nvPr>
            <p:ph idx="1"/>
          </p:nvPr>
        </p:nvSpPr>
        <p:spPr>
          <a:xfrm>
            <a:off x="4788024" y="1268760"/>
            <a:ext cx="3898776" cy="3600400"/>
          </a:xfrm>
        </p:spPr>
        <p:txBody>
          <a:bodyPr>
            <a:normAutofit fontScale="25000" lnSpcReduction="20000"/>
          </a:bodyPr>
          <a:lstStyle/>
          <a:p>
            <a:pPr marL="0" indent="0" fontAlgn="base">
              <a:lnSpc>
                <a:spcPct val="170000"/>
              </a:lnSpc>
              <a:buNone/>
            </a:pPr>
            <a:r>
              <a:rPr lang="tr-TR" sz="5600" dirty="0">
                <a:latin typeface="Times New Roman" pitchFamily="18" charset="0"/>
                <a:cs typeface="Times New Roman" pitchFamily="18" charset="0"/>
              </a:rPr>
              <a:t>Washington </a:t>
            </a:r>
            <a:r>
              <a:rPr lang="tr-TR" sz="5600" dirty="0" err="1">
                <a:latin typeface="Times New Roman" pitchFamily="18" charset="0"/>
                <a:cs typeface="Times New Roman" pitchFamily="18" charset="0"/>
              </a:rPr>
              <a:t>DC’de</a:t>
            </a:r>
            <a:r>
              <a:rPr lang="tr-TR" sz="5600" dirty="0">
                <a:latin typeface="Times New Roman" pitchFamily="18" charset="0"/>
                <a:cs typeface="Times New Roman" pitchFamily="18" charset="0"/>
              </a:rPr>
              <a:t> müzelerin tamamına yakını ücretsizdir. Bu müzeleri gezdikçe tarihe ve sanata ne kadar değer verildiğine, çok küçük detayların bile nasıl itinayla müzelerde </a:t>
            </a:r>
            <a:r>
              <a:rPr lang="tr-TR" sz="5600" dirty="0" smtClean="0">
                <a:latin typeface="Times New Roman" pitchFamily="18" charset="0"/>
                <a:cs typeface="Times New Roman" pitchFamily="18" charset="0"/>
              </a:rPr>
              <a:t>sergilenerek, </a:t>
            </a:r>
            <a:r>
              <a:rPr lang="tr-TR" sz="5600" dirty="0">
                <a:latin typeface="Times New Roman" pitchFamily="18" charset="0"/>
                <a:cs typeface="Times New Roman" pitchFamily="18" charset="0"/>
              </a:rPr>
              <a:t>sadece Amerikan tarihi değil tüm dünya tarihini anlamamıza yardımcı olduğuna hayretle tanıklık edeceksiniz. Hatta </a:t>
            </a:r>
            <a:r>
              <a:rPr lang="tr-TR" sz="5600" dirty="0" err="1" smtClean="0">
                <a:latin typeface="Times New Roman" pitchFamily="18" charset="0"/>
                <a:cs typeface="Times New Roman" pitchFamily="18" charset="0"/>
              </a:rPr>
              <a:t>LADO’dan</a:t>
            </a:r>
            <a:r>
              <a:rPr lang="tr-TR" sz="5600" dirty="0" smtClean="0">
                <a:latin typeface="Times New Roman" pitchFamily="18" charset="0"/>
                <a:cs typeface="Times New Roman" pitchFamily="18" charset="0"/>
              </a:rPr>
              <a:t> </a:t>
            </a:r>
            <a:r>
              <a:rPr lang="tr-TR" sz="5600" dirty="0">
                <a:latin typeface="Times New Roman" pitchFamily="18" charset="0"/>
                <a:cs typeface="Times New Roman" pitchFamily="18" charset="0"/>
              </a:rPr>
              <a:t>yürüyerek ulaşabileceğiniz </a:t>
            </a:r>
            <a:r>
              <a:rPr lang="tr-TR" sz="5600" dirty="0" err="1">
                <a:latin typeface="Times New Roman" pitchFamily="18" charset="0"/>
                <a:cs typeface="Times New Roman" pitchFamily="18" charset="0"/>
              </a:rPr>
              <a:t>Smithsonian</a:t>
            </a:r>
            <a:r>
              <a:rPr lang="tr-TR" sz="5600" dirty="0">
                <a:latin typeface="Times New Roman" pitchFamily="18" charset="0"/>
                <a:cs typeface="Times New Roman" pitchFamily="18" charset="0"/>
              </a:rPr>
              <a:t> </a:t>
            </a:r>
            <a:r>
              <a:rPr lang="tr-TR" sz="5600" dirty="0" err="1">
                <a:latin typeface="Times New Roman" pitchFamily="18" charset="0"/>
                <a:cs typeface="Times New Roman" pitchFamily="18" charset="0"/>
              </a:rPr>
              <a:t>Castle</a:t>
            </a:r>
            <a:r>
              <a:rPr lang="tr-TR" sz="5600" dirty="0">
                <a:latin typeface="Times New Roman" pitchFamily="18" charset="0"/>
                <a:cs typeface="Times New Roman" pitchFamily="18" charset="0"/>
              </a:rPr>
              <a:t> içerisindeki </a:t>
            </a:r>
            <a:r>
              <a:rPr lang="tr-TR" sz="5600" dirty="0" err="1">
                <a:latin typeface="Times New Roman" pitchFamily="18" charset="0"/>
                <a:cs typeface="Times New Roman" pitchFamily="18" charset="0"/>
              </a:rPr>
              <a:t>Sacler</a:t>
            </a:r>
            <a:r>
              <a:rPr lang="tr-TR" sz="5600" dirty="0">
                <a:latin typeface="Times New Roman" pitchFamily="18" charset="0"/>
                <a:cs typeface="Times New Roman" pitchFamily="18" charset="0"/>
              </a:rPr>
              <a:t> müzesinde Ara Güler’in Eski Anadolu fotoğraflarının sergilendiği bir bölüm bile var</a:t>
            </a:r>
            <a:r>
              <a:rPr lang="tr-TR" sz="5600" dirty="0" smtClean="0">
                <a:latin typeface="Times New Roman" pitchFamily="18" charset="0"/>
                <a:cs typeface="Times New Roman" pitchFamily="18" charset="0"/>
              </a:rPr>
              <a:t>.</a:t>
            </a:r>
          </a:p>
          <a:p>
            <a:pPr fontAlgn="base"/>
            <a:endParaRPr lang="tr-TR" dirty="0"/>
          </a:p>
          <a:p>
            <a:pPr fontAlgn="base"/>
            <a:endParaRPr lang="tr-TR" dirty="0"/>
          </a:p>
          <a:p>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887" y="1412776"/>
            <a:ext cx="3908744" cy="2944167"/>
          </a:xfrm>
          <a:prstGeom prst="rect">
            <a:avLst/>
          </a:prstGeom>
        </p:spPr>
      </p:pic>
      <p:sp>
        <p:nvSpPr>
          <p:cNvPr id="5" name="Metin kutusu 4"/>
          <p:cNvSpPr txBox="1"/>
          <p:nvPr/>
        </p:nvSpPr>
        <p:spPr>
          <a:xfrm>
            <a:off x="827584" y="4869160"/>
            <a:ext cx="7560840" cy="1077218"/>
          </a:xfrm>
          <a:prstGeom prst="rect">
            <a:avLst/>
          </a:prstGeom>
          <a:noFill/>
        </p:spPr>
        <p:txBody>
          <a:bodyPr wrap="square" rtlCol="0">
            <a:spAutoFit/>
          </a:bodyPr>
          <a:lstStyle/>
          <a:p>
            <a:pPr fontAlgn="base"/>
            <a:r>
              <a:rPr lang="tr-TR" sz="1600" dirty="0" err="1">
                <a:latin typeface="Times New Roman" pitchFamily="18" charset="0"/>
                <a:cs typeface="Times New Roman" pitchFamily="18" charset="0"/>
              </a:rPr>
              <a:t>Alexandria</a:t>
            </a:r>
            <a:r>
              <a:rPr lang="tr-TR" sz="1600" dirty="0">
                <a:latin typeface="Times New Roman" pitchFamily="18" charset="0"/>
                <a:cs typeface="Times New Roman" pitchFamily="18" charset="0"/>
              </a:rPr>
              <a:t> </a:t>
            </a:r>
            <a:r>
              <a:rPr lang="tr-TR" sz="1600" dirty="0" smtClean="0">
                <a:latin typeface="Times New Roman" pitchFamily="18" charset="0"/>
                <a:cs typeface="Times New Roman" pitchFamily="18" charset="0"/>
              </a:rPr>
              <a:t>gibi </a:t>
            </a:r>
            <a:r>
              <a:rPr lang="tr-TR" sz="1600" dirty="0">
                <a:latin typeface="Times New Roman" pitchFamily="18" charset="0"/>
                <a:cs typeface="Times New Roman" pitchFamily="18" charset="0"/>
              </a:rPr>
              <a:t>Virginia tarafındaki bir </a:t>
            </a:r>
            <a:r>
              <a:rPr lang="tr-TR" sz="1600" dirty="0" err="1">
                <a:latin typeface="Times New Roman" pitchFamily="18" charset="0"/>
                <a:cs typeface="Times New Roman" pitchFamily="18" charset="0"/>
              </a:rPr>
              <a:t>county’de</a:t>
            </a:r>
            <a:r>
              <a:rPr lang="tr-TR" sz="1600" dirty="0">
                <a:latin typeface="Times New Roman" pitchFamily="18" charset="0"/>
                <a:cs typeface="Times New Roman" pitchFamily="18" charset="0"/>
              </a:rPr>
              <a:t> yaşarsanız veya ziyaret ederseniz gezilmeye değer çok ilginç lokal müzeler bulabilirsiniz. Hatta bu müzelerin haftanın belirli günleri ve özel günlerde düzenlediği sosyal etkinlikleri, konferansları ve tarihi turları olabiliyor.</a:t>
            </a:r>
          </a:p>
        </p:txBody>
      </p:sp>
    </p:spTree>
    <p:extLst>
      <p:ext uri="{BB962C8B-B14F-4D97-AF65-F5344CB8AC3E}">
        <p14:creationId xmlns:p14="http://schemas.microsoft.com/office/powerpoint/2010/main" val="16178013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43608" y="274639"/>
            <a:ext cx="7344816" cy="634081"/>
          </a:xfrm>
        </p:spPr>
        <p:txBody>
          <a:bodyPr>
            <a:normAutofit fontScale="90000"/>
          </a:bodyPr>
          <a:lstStyle/>
          <a:p>
            <a:r>
              <a:rPr lang="tr-TR" dirty="0" smtClean="0">
                <a:solidFill>
                  <a:schemeClr val="tx2"/>
                </a:solidFill>
              </a:rPr>
              <a:t>Elverişli Toplu Taşıma Sistemi</a:t>
            </a:r>
            <a:endParaRPr lang="tr-TR" dirty="0">
              <a:solidFill>
                <a:schemeClr val="tx2"/>
              </a:solidFill>
            </a:endParaRPr>
          </a:p>
        </p:txBody>
      </p:sp>
      <p:sp>
        <p:nvSpPr>
          <p:cNvPr id="3" name="İçerik Yer Tutucusu 2"/>
          <p:cNvSpPr>
            <a:spLocks noGrp="1"/>
          </p:cNvSpPr>
          <p:nvPr>
            <p:ph idx="1"/>
          </p:nvPr>
        </p:nvSpPr>
        <p:spPr>
          <a:xfrm>
            <a:off x="457200" y="4941168"/>
            <a:ext cx="8229600" cy="1184995"/>
          </a:xfrm>
        </p:spPr>
        <p:txBody>
          <a:bodyPr>
            <a:normAutofit fontScale="47500" lnSpcReduction="20000"/>
          </a:bodyPr>
          <a:lstStyle/>
          <a:p>
            <a:pPr marL="0" indent="0">
              <a:lnSpc>
                <a:spcPct val="170000"/>
              </a:lnSpc>
              <a:buNone/>
            </a:pPr>
            <a:r>
              <a:rPr lang="tr-TR" dirty="0">
                <a:latin typeface="Times New Roman" pitchFamily="18" charset="0"/>
                <a:cs typeface="Times New Roman" pitchFamily="18" charset="0"/>
              </a:rPr>
              <a:t>ABD’nin bazı bölgelerinde arabasız yaşamak çok güç olabiliyor. Ancak Washington DC ve Virginia bölgesinde 6 tane metro hattı, 90 </a:t>
            </a:r>
            <a:r>
              <a:rPr lang="tr-TR" dirty="0" err="1">
                <a:latin typeface="Times New Roman" pitchFamily="18" charset="0"/>
                <a:cs typeface="Times New Roman" pitchFamily="18" charset="0"/>
              </a:rPr>
              <a:t>nın</a:t>
            </a:r>
            <a:r>
              <a:rPr lang="tr-TR" dirty="0">
                <a:latin typeface="Times New Roman" pitchFamily="18" charset="0"/>
                <a:cs typeface="Times New Roman" pitchFamily="18" charset="0"/>
              </a:rPr>
              <a:t> üzerinde istasyona ulaşmaktadır. Bu, dil eğitimi için kısa süreliğine giden ve dolayısıyla araba almak istemeyen öğrenciler ve ziyaretçiler için çok önemli bir kolaylıktır</a:t>
            </a:r>
            <a:r>
              <a:rPr lang="tr-TR" dirty="0"/>
              <a:t>.</a:t>
            </a:r>
          </a:p>
          <a:p>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124744"/>
            <a:ext cx="6768752" cy="3763097"/>
          </a:xfrm>
          <a:prstGeom prst="rect">
            <a:avLst/>
          </a:prstGeom>
        </p:spPr>
      </p:pic>
    </p:spTree>
    <p:extLst>
      <p:ext uri="{BB962C8B-B14F-4D97-AF65-F5344CB8AC3E}">
        <p14:creationId xmlns:p14="http://schemas.microsoft.com/office/powerpoint/2010/main" val="40532047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260647"/>
            <a:ext cx="6036671" cy="5446079"/>
          </a:xfrm>
          <a:prstGeom prst="rect">
            <a:avLst/>
          </a:prstGeom>
        </p:spPr>
      </p:pic>
      <p:sp>
        <p:nvSpPr>
          <p:cNvPr id="7" name="Metin kutusu 6"/>
          <p:cNvSpPr txBox="1"/>
          <p:nvPr/>
        </p:nvSpPr>
        <p:spPr>
          <a:xfrm>
            <a:off x="1505659" y="6001806"/>
            <a:ext cx="5688632" cy="369332"/>
          </a:xfrm>
          <a:prstGeom prst="rect">
            <a:avLst/>
          </a:prstGeom>
          <a:noFill/>
        </p:spPr>
        <p:txBody>
          <a:bodyPr wrap="square" rtlCol="0">
            <a:spAutoFit/>
          </a:bodyPr>
          <a:lstStyle/>
          <a:p>
            <a:pPr algn="ctr"/>
            <a:r>
              <a:rPr lang="tr-TR" dirty="0" smtClean="0">
                <a:solidFill>
                  <a:srgbClr val="C00000"/>
                </a:solidFill>
              </a:rPr>
              <a:t>Metro İstasyonlarının Haritası</a:t>
            </a:r>
            <a:endParaRPr lang="tr-TR" dirty="0">
              <a:solidFill>
                <a:srgbClr val="C00000"/>
              </a:solidFill>
            </a:endParaRPr>
          </a:p>
        </p:txBody>
      </p:sp>
    </p:spTree>
    <p:extLst>
      <p:ext uri="{BB962C8B-B14F-4D97-AF65-F5344CB8AC3E}">
        <p14:creationId xmlns:p14="http://schemas.microsoft.com/office/powerpoint/2010/main" val="42502008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850106"/>
          </a:xfrm>
        </p:spPr>
        <p:txBody>
          <a:bodyPr/>
          <a:lstStyle/>
          <a:p>
            <a:r>
              <a:rPr lang="tr-TR" dirty="0" smtClean="0">
                <a:solidFill>
                  <a:schemeClr val="tx2"/>
                </a:solidFill>
              </a:rPr>
              <a:t>Ilıman İklimi</a:t>
            </a:r>
            <a:endParaRPr lang="tr-TR" dirty="0">
              <a:solidFill>
                <a:schemeClr val="tx2"/>
              </a:solidFill>
            </a:endParaRPr>
          </a:p>
        </p:txBody>
      </p:sp>
      <p:sp>
        <p:nvSpPr>
          <p:cNvPr id="3" name="İçerik Yer Tutucusu 2"/>
          <p:cNvSpPr>
            <a:spLocks noGrp="1"/>
          </p:cNvSpPr>
          <p:nvPr>
            <p:ph idx="1"/>
          </p:nvPr>
        </p:nvSpPr>
        <p:spPr>
          <a:xfrm>
            <a:off x="546956" y="5229200"/>
            <a:ext cx="8229600" cy="1152128"/>
          </a:xfrm>
        </p:spPr>
        <p:txBody>
          <a:bodyPr>
            <a:noAutofit/>
          </a:bodyPr>
          <a:lstStyle/>
          <a:p>
            <a:pPr marL="0" indent="0">
              <a:lnSpc>
                <a:spcPct val="170000"/>
              </a:lnSpc>
              <a:buNone/>
            </a:pPr>
            <a:r>
              <a:rPr lang="tr-TR" sz="1500" dirty="0">
                <a:latin typeface="Times New Roman" pitchFamily="18" charset="0"/>
                <a:cs typeface="Times New Roman" pitchFamily="18" charset="0"/>
              </a:rPr>
              <a:t>Washington DC, hemen hemen Antalya paralelinde olduğu için kış ayları Kanada, İngiltere, New York, Boston ve Chicago’daki kadar sert geçmez ve daha uzun süre baharın ve doğal güzelliklerin tadını çıkarabilirsiniz</a:t>
            </a: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124744"/>
            <a:ext cx="8388424" cy="3812920"/>
          </a:xfrm>
          <a:prstGeom prst="rect">
            <a:avLst/>
          </a:prstGeom>
        </p:spPr>
      </p:pic>
    </p:spTree>
    <p:extLst>
      <p:ext uri="{BB962C8B-B14F-4D97-AF65-F5344CB8AC3E}">
        <p14:creationId xmlns:p14="http://schemas.microsoft.com/office/powerpoint/2010/main" val="25107063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633</TotalTime>
  <Words>535</Words>
  <Application>Microsoft Office PowerPoint</Application>
  <PresentationFormat>Ekran Gösterisi (4:3)</PresentationFormat>
  <Paragraphs>41</Paragraphs>
  <Slides>28</Slides>
  <Notes>0</Notes>
  <HiddenSlides>0</HiddenSlides>
  <MMClips>0</MMClips>
  <ScaleCrop>false</ScaleCrop>
  <HeadingPairs>
    <vt:vector size="4" baseType="variant">
      <vt:variant>
        <vt:lpstr>Tema</vt:lpstr>
      </vt:variant>
      <vt:variant>
        <vt:i4>1</vt:i4>
      </vt:variant>
      <vt:variant>
        <vt:lpstr>Slayt Başlıkları</vt:lpstr>
      </vt:variant>
      <vt:variant>
        <vt:i4>28</vt:i4>
      </vt:variant>
    </vt:vector>
  </HeadingPairs>
  <TitlesOfParts>
    <vt:vector size="29" baseType="lpstr">
      <vt:lpstr>Ofis Teması</vt:lpstr>
      <vt:lpstr>  NEDEN WASHINGTON DC</vt:lpstr>
      <vt:lpstr>Temiz ve Anlaşılır Amerikan Aksanı</vt:lpstr>
      <vt:lpstr>Yüksek Eğitim Seviyesi ve İleri Düzeyde İngilizce Pratik </vt:lpstr>
      <vt:lpstr>Üniversiteler</vt:lpstr>
      <vt:lpstr>Sosyal Etkinlikler</vt:lpstr>
      <vt:lpstr>Müzeler</vt:lpstr>
      <vt:lpstr>Elverişli Toplu Taşıma Sistemi</vt:lpstr>
      <vt:lpstr>PowerPoint Sunusu</vt:lpstr>
      <vt:lpstr>Ilıman İklimi</vt:lpstr>
      <vt:lpstr>Doğal Güzellikleri</vt:lpstr>
      <vt:lpstr>Doğal Güzellikleri</vt:lpstr>
      <vt:lpstr>Doğal Güzellikleri</vt:lpstr>
      <vt:lpstr>Doğal Güzellikleri</vt:lpstr>
      <vt:lpstr>Doğal Güzellikleri</vt:lpstr>
      <vt:lpstr>Doğal Güzellikleri</vt:lpstr>
      <vt:lpstr>Turistik Yerler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George Washington’s Mount Vernon</vt:lpstr>
      <vt:lpstr>Extraordinary Alexandria</vt:lpstr>
      <vt:lpstr>Oldtown Alexandria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NEDEN WASHİNGTON?</dc:title>
  <dc:creator>Windows User</dc:creator>
  <cp:lastModifiedBy>frkn</cp:lastModifiedBy>
  <cp:revision>48</cp:revision>
  <dcterms:created xsi:type="dcterms:W3CDTF">2014-11-11T20:28:15Z</dcterms:created>
  <dcterms:modified xsi:type="dcterms:W3CDTF">2017-04-03T20:23:07Z</dcterms:modified>
</cp:coreProperties>
</file>